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8" r:id="rId7"/>
    <p:sldId id="269" r:id="rId8"/>
    <p:sldId id="270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4"/>
    <p:restoredTop sz="94646"/>
  </p:normalViewPr>
  <p:slideViewPr>
    <p:cSldViewPr snapToGrid="0" snapToObjects="1">
      <p:cViewPr varScale="1">
        <p:scale>
          <a:sx n="84" d="100"/>
          <a:sy n="84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98167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24037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3405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951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8797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0552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7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0618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8451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T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0216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T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0748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05A461D-BAC9-514F-8A73-A2A031B16CC9}" type="datetimeFigureOut">
              <a:rPr lang="en-TH" smtClean="0"/>
              <a:t>11/12/2022 R</a:t>
            </a:fld>
            <a:endParaRPr lang="en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A5B719F-18F9-0449-BD5C-27D2C9C19C6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985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7B74F52-E983-7A73-2EA1-8202C4CC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37720"/>
            <a:ext cx="7191376" cy="4240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4860E0-C0E1-CDE0-20A9-3151A2BB21C9}"/>
              </a:ext>
            </a:extLst>
          </p:cNvPr>
          <p:cNvSpPr txBox="1"/>
          <p:nvPr/>
        </p:nvSpPr>
        <p:spPr>
          <a:xfrm>
            <a:off x="6993925" y="6009101"/>
            <a:ext cx="502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at</a:t>
            </a:r>
            <a:r>
              <a:rPr lang="th-TH" dirty="0"/>
              <a:t> </a:t>
            </a:r>
            <a:r>
              <a:rPr lang="en-US" dirty="0"/>
              <a:t>6 Dec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DE71-3617-9737-E9BB-26D259F82D85}"/>
              </a:ext>
            </a:extLst>
          </p:cNvPr>
          <p:cNvSpPr/>
          <p:nvPr/>
        </p:nvSpPr>
        <p:spPr>
          <a:xfrm>
            <a:off x="2193632" y="754659"/>
            <a:ext cx="7960840" cy="8275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4000" dirty="0"/>
              <a:t>TraffyFondue 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8B85-A516-E78A-C8A0-5D400471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001" y="1937493"/>
            <a:ext cx="5133976" cy="19387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C6336-79B6-68A9-6B05-E4CD23813999}"/>
              </a:ext>
            </a:extLst>
          </p:cNvPr>
          <p:cNvSpPr/>
          <p:nvPr/>
        </p:nvSpPr>
        <p:spPr>
          <a:xfrm>
            <a:off x="7000746" y="2612392"/>
            <a:ext cx="2744486" cy="5889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Popular in </a:t>
            </a:r>
            <a:r>
              <a:rPr lang="th-TH" sz="2000" dirty="0"/>
              <a:t> </a:t>
            </a:r>
            <a:r>
              <a:rPr lang="en-US" sz="2000" dirty="0"/>
              <a:t>Jun 2022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8129D7C-9747-520C-54F1-914FA303E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631" y="1943623"/>
            <a:ext cx="7960840" cy="4159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C97C52-B416-8B9E-07D9-5C91DB7B5F8D}"/>
              </a:ext>
            </a:extLst>
          </p:cNvPr>
          <p:cNvSpPr txBox="1"/>
          <p:nvPr/>
        </p:nvSpPr>
        <p:spPr>
          <a:xfrm>
            <a:off x="5989320" y="899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44502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FD36-2445-7EA4-3490-5E62B81E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6708"/>
            <a:ext cx="7729728" cy="1188720"/>
          </a:xfrm>
        </p:spPr>
        <p:txBody>
          <a:bodyPr/>
          <a:lstStyle/>
          <a:p>
            <a:r>
              <a:rPr lang="en-TH" dirty="0"/>
              <a:t>TraffyFondue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3D431A68-C717-7202-B7E1-22AED917B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103" y="2090738"/>
            <a:ext cx="5832842" cy="4351338"/>
          </a:xfrm>
        </p:spPr>
      </p:pic>
      <p:sp>
        <p:nvSpPr>
          <p:cNvPr id="6" name="Pie 5">
            <a:extLst>
              <a:ext uri="{FF2B5EF4-FFF2-40B4-BE49-F238E27FC236}">
                <a16:creationId xmlns:a16="http://schemas.microsoft.com/office/drawing/2014/main" id="{26059E53-6CB8-91EE-7CB6-6C28E05DFEFD}"/>
              </a:ext>
            </a:extLst>
          </p:cNvPr>
          <p:cNvSpPr/>
          <p:nvPr/>
        </p:nvSpPr>
        <p:spPr>
          <a:xfrm>
            <a:off x="4363611" y="2828925"/>
            <a:ext cx="2971799" cy="3014663"/>
          </a:xfrm>
          <a:prstGeom prst="pie">
            <a:avLst>
              <a:gd name="adj1" fmla="val 16209706"/>
              <a:gd name="adj2" fmla="val 43503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0E5CE56E-2659-7427-DC0B-4D720B8BED87}"/>
              </a:ext>
            </a:extLst>
          </p:cNvPr>
          <p:cNvSpPr/>
          <p:nvPr/>
        </p:nvSpPr>
        <p:spPr>
          <a:xfrm>
            <a:off x="4220737" y="2828924"/>
            <a:ext cx="3114674" cy="3128963"/>
          </a:xfrm>
          <a:prstGeom prst="pie">
            <a:avLst>
              <a:gd name="adj1" fmla="val 90592"/>
              <a:gd name="adj2" fmla="val 16221391"/>
            </a:avLst>
          </a:prstGeom>
          <a:solidFill>
            <a:schemeClr val="accent6">
              <a:alpha val="5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383448E2-E2FB-2471-0D3F-F73A23E986F0}"/>
              </a:ext>
            </a:extLst>
          </p:cNvPr>
          <p:cNvSpPr/>
          <p:nvPr/>
        </p:nvSpPr>
        <p:spPr>
          <a:xfrm>
            <a:off x="9027965" y="2090738"/>
            <a:ext cx="2354446" cy="12573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64000"/>
              <a:gd name="adj5" fmla="val 92045"/>
              <a:gd name="adj6" fmla="val -87931"/>
            </a:avLst>
          </a:prstGeom>
          <a:solidFill>
            <a:srgbClr val="FF6C7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Don’t know problem</a:t>
            </a:r>
            <a:endParaRPr lang="en-TH" dirty="0">
              <a:latin typeface="Georgia" panose="02040502050405020303" pitchFamily="18" charset="0"/>
            </a:endParaRPr>
          </a:p>
          <a:p>
            <a:pPr algn="ctr"/>
            <a:r>
              <a:rPr lang="th-TH" dirty="0">
                <a:latin typeface="Georgia" panose="02040502050405020303" pitchFamily="18" charset="0"/>
              </a:rPr>
              <a:t> (</a:t>
            </a:r>
            <a:r>
              <a:rPr lang="en-US" dirty="0">
                <a:latin typeface="Georgia" panose="02040502050405020303" pitchFamily="18" charset="0"/>
              </a:rPr>
              <a:t>25.24%</a:t>
            </a:r>
            <a:r>
              <a:rPr lang="th-TH" dirty="0">
                <a:latin typeface="Georgia" panose="02040502050405020303" pitchFamily="18" charset="0"/>
              </a:rPr>
              <a:t>)</a:t>
            </a:r>
            <a:endParaRPr lang="en-TH" dirty="0">
              <a:latin typeface="Georgia" panose="02040502050405020303" pitchFamily="18" charset="0"/>
            </a:endParaRP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3B6759F7-C311-19E2-3BBF-42AB43222177}"/>
              </a:ext>
            </a:extLst>
          </p:cNvPr>
          <p:cNvSpPr/>
          <p:nvPr/>
        </p:nvSpPr>
        <p:spPr>
          <a:xfrm>
            <a:off x="760505" y="5093208"/>
            <a:ext cx="2354446" cy="1257300"/>
          </a:xfrm>
          <a:prstGeom prst="borderCallout2">
            <a:avLst>
              <a:gd name="adj1" fmla="val 53977"/>
              <a:gd name="adj2" fmla="val 109999"/>
              <a:gd name="adj3" fmla="val 55114"/>
              <a:gd name="adj4" fmla="val 154459"/>
              <a:gd name="adj5" fmla="val 29545"/>
              <a:gd name="adj6" fmla="val 165118"/>
            </a:avLst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Know problem</a:t>
            </a:r>
            <a:r>
              <a:rPr lang="th-TH" dirty="0">
                <a:latin typeface="Georgia" panose="02040502050405020303" pitchFamily="18" charset="0"/>
              </a:rPr>
              <a:t> (</a:t>
            </a:r>
            <a:r>
              <a:rPr lang="en-US" dirty="0">
                <a:latin typeface="Georgia" panose="02040502050405020303" pitchFamily="18" charset="0"/>
              </a:rPr>
              <a:t>74.76%</a:t>
            </a:r>
            <a:r>
              <a:rPr lang="th-TH" dirty="0">
                <a:latin typeface="Georgia" panose="02040502050405020303" pitchFamily="18" charset="0"/>
              </a:rPr>
              <a:t>)</a:t>
            </a:r>
            <a:endParaRPr lang="en-TH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56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3E59291-31AA-EC9A-68F5-9D2A7ED21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479" y="958323"/>
            <a:ext cx="4043361" cy="44885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F506B-EE06-1691-409A-00AFB8BD2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62" y="958323"/>
            <a:ext cx="4050905" cy="448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0ACD58-437F-ADEA-8F6F-D05E186C51A1}"/>
              </a:ext>
            </a:extLst>
          </p:cNvPr>
          <p:cNvSpPr txBox="1"/>
          <p:nvPr/>
        </p:nvSpPr>
        <p:spPr>
          <a:xfrm>
            <a:off x="2395677" y="437367"/>
            <a:ext cx="772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จากตารางเรียงลำดับจำนวนปัญหาทั้งหมดปัญหาไม่ได้ระบุประเภทเป็นอันดับ 2</a:t>
            </a:r>
            <a:r>
              <a:rPr lang="en-US" dirty="0"/>
              <a:t> </a:t>
            </a:r>
            <a:r>
              <a:rPr lang="en-US" dirty="0" err="1"/>
              <a:t>แ</a:t>
            </a:r>
            <a:r>
              <a:rPr lang="th-TH" dirty="0" err="1"/>
              <a:t>ต่</a:t>
            </a:r>
            <a:r>
              <a:rPr lang="th-TH" dirty="0"/>
              <a:t>ไม่ผ่านถูกรีพอร์ทมากกว่าปัญหาอื่น</a:t>
            </a:r>
            <a:endParaRPr lang="en-TH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890322-5A63-6BAB-52C3-027A75C56272}"/>
              </a:ext>
            </a:extLst>
          </p:cNvPr>
          <p:cNvSpPr/>
          <p:nvPr/>
        </p:nvSpPr>
        <p:spPr>
          <a:xfrm>
            <a:off x="2395677" y="5750074"/>
            <a:ext cx="2764963" cy="536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dirty="0">
                <a:latin typeface="Georgia" panose="02040502050405020303" pitchFamily="18" charset="0"/>
              </a:rPr>
              <a:t>1 week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CEE5F9-9EE5-44E7-4D09-F17E0D1BBFF5}"/>
              </a:ext>
            </a:extLst>
          </p:cNvPr>
          <p:cNvSpPr/>
          <p:nvPr/>
        </p:nvSpPr>
        <p:spPr>
          <a:xfrm>
            <a:off x="7035132" y="5750074"/>
            <a:ext cx="2764963" cy="536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dirty="0">
                <a:latin typeface="Georgia" panose="02040502050405020303" pitchFamily="18" charset="0"/>
              </a:rPr>
              <a:t>1 month</a:t>
            </a:r>
          </a:p>
        </p:txBody>
      </p:sp>
    </p:spTree>
    <p:extLst>
      <p:ext uri="{BB962C8B-B14F-4D97-AF65-F5344CB8AC3E}">
        <p14:creationId xmlns:p14="http://schemas.microsoft.com/office/powerpoint/2010/main" val="91978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C474CAAF-E72F-71DC-8C32-B7D0F64A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734118"/>
            <a:ext cx="6748462" cy="4138473"/>
          </a:xfrm>
          <a:prstGeom prst="rect">
            <a:avLst/>
          </a:prstGeom>
        </p:spPr>
      </p:pic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ED7F5798-CE1F-A212-61AA-B06522F09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93" y="1734118"/>
            <a:ext cx="3528060" cy="4138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068B89-3E55-8A99-34AC-ECA6438CD64D}"/>
              </a:ext>
            </a:extLst>
          </p:cNvPr>
          <p:cNvSpPr/>
          <p:nvPr/>
        </p:nvSpPr>
        <p:spPr>
          <a:xfrm>
            <a:off x="6466118" y="985409"/>
            <a:ext cx="2764963" cy="536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dirty="0">
                <a:latin typeface="Georgia" panose="02040502050405020303" pitchFamily="18" charset="0"/>
              </a:rPr>
              <a:t>1 week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31C535-95BE-03D5-809F-71E93489A5FA}"/>
              </a:ext>
            </a:extLst>
          </p:cNvPr>
          <p:cNvSpPr/>
          <p:nvPr/>
        </p:nvSpPr>
        <p:spPr>
          <a:xfrm>
            <a:off x="822960" y="1734117"/>
            <a:ext cx="3962400" cy="41384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93D66-A963-62ED-50D0-91F8B36CF213}"/>
              </a:ext>
            </a:extLst>
          </p:cNvPr>
          <p:cNvSpPr/>
          <p:nvPr/>
        </p:nvSpPr>
        <p:spPr>
          <a:xfrm>
            <a:off x="4785360" y="1734117"/>
            <a:ext cx="2786062" cy="2775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B193C-3EFC-C144-EC99-729029933348}"/>
              </a:ext>
            </a:extLst>
          </p:cNvPr>
          <p:cNvSpPr/>
          <p:nvPr/>
        </p:nvSpPr>
        <p:spPr>
          <a:xfrm>
            <a:off x="4785360" y="5595027"/>
            <a:ext cx="2786062" cy="2775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13B011-2C8A-25A0-9109-AB66BFCB075E}"/>
              </a:ext>
            </a:extLst>
          </p:cNvPr>
          <p:cNvSpPr/>
          <p:nvPr/>
        </p:nvSpPr>
        <p:spPr>
          <a:xfrm>
            <a:off x="7571422" y="1734118"/>
            <a:ext cx="277178" cy="41384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15D10-3F91-B81B-FB9B-65489D94FA7C}"/>
              </a:ext>
            </a:extLst>
          </p:cNvPr>
          <p:cNvSpPr/>
          <p:nvPr/>
        </p:nvSpPr>
        <p:spPr>
          <a:xfrm>
            <a:off x="825196" y="701040"/>
            <a:ext cx="4380390" cy="7498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%number of problem</a:t>
            </a:r>
            <a:endParaRPr lang="en-TH" sz="2800" dirty="0"/>
          </a:p>
        </p:txBody>
      </p:sp>
    </p:spTree>
    <p:extLst>
      <p:ext uri="{BB962C8B-B14F-4D97-AF65-F5344CB8AC3E}">
        <p14:creationId xmlns:p14="http://schemas.microsoft.com/office/powerpoint/2010/main" val="197742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D8D4901A-0B1A-A7FD-11C7-BD1D6932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" y="2158218"/>
            <a:ext cx="5431949" cy="37749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FD664E-11B1-9FD6-833C-C41D58F7F5B4}"/>
              </a:ext>
            </a:extLst>
          </p:cNvPr>
          <p:cNvSpPr/>
          <p:nvPr/>
        </p:nvSpPr>
        <p:spPr>
          <a:xfrm>
            <a:off x="664051" y="856288"/>
            <a:ext cx="4380390" cy="10511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Don’t know problem</a:t>
            </a:r>
            <a:endParaRPr lang="en-TH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5A86058-7326-24FC-4D93-2F15A5E3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550" y="2169651"/>
            <a:ext cx="5435047" cy="3763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21E031-9CAB-440C-2725-1C391167D1B4}"/>
              </a:ext>
            </a:extLst>
          </p:cNvPr>
          <p:cNvSpPr/>
          <p:nvPr/>
        </p:nvSpPr>
        <p:spPr>
          <a:xfrm>
            <a:off x="6909878" y="856288"/>
            <a:ext cx="4380390" cy="10511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Know problem</a:t>
            </a:r>
            <a:endParaRPr lang="en-TH" sz="2800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9DAD26-ECFF-FDB6-328B-620AB2F9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792" y="2082168"/>
            <a:ext cx="7117298" cy="3927009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915D9791-6EB6-12DA-C32B-A538C7A01F7E}"/>
              </a:ext>
            </a:extLst>
          </p:cNvPr>
          <p:cNvSpPr/>
          <p:nvPr/>
        </p:nvSpPr>
        <p:spPr>
          <a:xfrm>
            <a:off x="7437120" y="2286000"/>
            <a:ext cx="594360" cy="17596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868E96-FFFA-EDEB-4C77-F48ED62A01AA}"/>
              </a:ext>
            </a:extLst>
          </p:cNvPr>
          <p:cNvSpPr/>
          <p:nvPr/>
        </p:nvSpPr>
        <p:spPr>
          <a:xfrm>
            <a:off x="1485792" y="1227913"/>
            <a:ext cx="2764963" cy="5366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dirty="0">
                <a:latin typeface="Georgia" panose="02040502050405020303" pitchFamily="18" charset="0"/>
              </a:rPr>
              <a:t>1 week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5A8404-612C-5BA2-A0DF-3210BA71E464}"/>
              </a:ext>
            </a:extLst>
          </p:cNvPr>
          <p:cNvSpPr/>
          <p:nvPr/>
        </p:nvSpPr>
        <p:spPr>
          <a:xfrm>
            <a:off x="8031480" y="2640264"/>
            <a:ext cx="3618389" cy="22060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800" dirty="0"/>
              <a:t>% report </a:t>
            </a:r>
          </a:p>
          <a:p>
            <a:pPr algn="ctr"/>
            <a:r>
              <a:rPr lang="en-TH" sz="2800" dirty="0"/>
              <a:t>relate </a:t>
            </a:r>
          </a:p>
          <a:p>
            <a:pPr algn="ctr"/>
            <a:r>
              <a:rPr lang="en-TH" sz="2800" dirty="0"/>
              <a:t>number of reopen</a:t>
            </a:r>
          </a:p>
        </p:txBody>
      </p:sp>
    </p:spTree>
    <p:extLst>
      <p:ext uri="{BB962C8B-B14F-4D97-AF65-F5344CB8AC3E}">
        <p14:creationId xmlns:p14="http://schemas.microsoft.com/office/powerpoint/2010/main" val="370684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8" grpId="1" animBg="1"/>
      <p:bldP spid="9" grpId="2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F495DBEF-7C7C-1267-D88E-EA70EE24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377950"/>
            <a:ext cx="7226300" cy="4102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D720CB-4101-5AB6-B153-0978275BFD07}"/>
              </a:ext>
            </a:extLst>
          </p:cNvPr>
          <p:cNvSpPr/>
          <p:nvPr/>
        </p:nvSpPr>
        <p:spPr>
          <a:xfrm>
            <a:off x="2471351" y="5671751"/>
            <a:ext cx="3805881" cy="7166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3200" dirty="0">
                <a:latin typeface="Georgia" panose="02040502050405020303" pitchFamily="18" charset="0"/>
              </a:rPr>
              <a:t>1 week</a:t>
            </a:r>
          </a:p>
        </p:txBody>
      </p:sp>
    </p:spTree>
    <p:extLst>
      <p:ext uri="{BB962C8B-B14F-4D97-AF65-F5344CB8AC3E}">
        <p14:creationId xmlns:p14="http://schemas.microsoft.com/office/powerpoint/2010/main" val="71553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1FC8A5A6-69CD-32FC-DB72-DD426451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7950"/>
            <a:ext cx="7416800" cy="4102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633583-1799-8808-07F2-2E8FAAA607E3}"/>
              </a:ext>
            </a:extLst>
          </p:cNvPr>
          <p:cNvSpPr/>
          <p:nvPr/>
        </p:nvSpPr>
        <p:spPr>
          <a:xfrm>
            <a:off x="2471351" y="5671751"/>
            <a:ext cx="3805881" cy="7166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3200" dirty="0">
                <a:latin typeface="Georgia" panose="02040502050405020303" pitchFamily="18" charset="0"/>
              </a:rPr>
              <a:t>1 month</a:t>
            </a:r>
          </a:p>
        </p:txBody>
      </p:sp>
    </p:spTree>
    <p:extLst>
      <p:ext uri="{BB962C8B-B14F-4D97-AF65-F5344CB8AC3E}">
        <p14:creationId xmlns:p14="http://schemas.microsoft.com/office/powerpoint/2010/main" val="74032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A70B64C-98B2-6CC0-FA38-22EB3E52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392237"/>
            <a:ext cx="7315200" cy="4114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6ADC02-DA13-DD91-8FE4-621E78925D0C}"/>
              </a:ext>
            </a:extLst>
          </p:cNvPr>
          <p:cNvSpPr/>
          <p:nvPr/>
        </p:nvSpPr>
        <p:spPr>
          <a:xfrm>
            <a:off x="2471351" y="5671751"/>
            <a:ext cx="3805881" cy="7166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M</a:t>
            </a:r>
            <a:r>
              <a:rPr lang="en-TH" sz="2400" dirty="0">
                <a:latin typeface="Georgia" panose="02040502050405020303" pitchFamily="18" charset="0"/>
              </a:rPr>
              <a:t>ore than 3 month</a:t>
            </a:r>
          </a:p>
        </p:txBody>
      </p:sp>
    </p:spTree>
    <p:extLst>
      <p:ext uri="{BB962C8B-B14F-4D97-AF65-F5344CB8AC3E}">
        <p14:creationId xmlns:p14="http://schemas.microsoft.com/office/powerpoint/2010/main" val="57712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BABD6983-5E21-EA52-3EDB-33574547D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106" y="2243138"/>
            <a:ext cx="10083787" cy="329519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801C0C-F8F0-B01C-E168-D77B04F06CC0}"/>
              </a:ext>
            </a:extLst>
          </p:cNvPr>
          <p:cNvSpPr txBox="1"/>
          <p:nvPr/>
        </p:nvSpPr>
        <p:spPr>
          <a:xfrm>
            <a:off x="7215188" y="1873806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จำนวนประชากร</a:t>
            </a:r>
            <a:r>
              <a:rPr lang="th-TH" dirty="0" err="1"/>
              <a:t>เ</a:t>
            </a:r>
            <a:r>
              <a:rPr lang="th-TH" dirty="0"/>
              <a:t>ที่ยบกับจำนวนปัญหา</a:t>
            </a:r>
            <a:endParaRPr lang="en-T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2A2DE-2A22-F2F9-62A5-BD29A07987F0}"/>
              </a:ext>
            </a:extLst>
          </p:cNvPr>
          <p:cNvSpPr txBox="1"/>
          <p:nvPr/>
        </p:nvSpPr>
        <p:spPr>
          <a:xfrm>
            <a:off x="2481263" y="1873806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จำนวนครัวเรือน</a:t>
            </a:r>
            <a:r>
              <a:rPr lang="th-TH" dirty="0" err="1"/>
              <a:t>เ</a:t>
            </a:r>
            <a:r>
              <a:rPr lang="th-TH" dirty="0"/>
              <a:t>ที่ยบกับจำนวนปัญหา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8797531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{DE5DAAF3-37C7-A044-9EA7-0176CDA4381D}tf10001063</Template>
  <TotalTime>1850</TotalTime>
  <Words>92</Words>
  <Application>Microsoft Macintosh PowerPoint</Application>
  <PresentationFormat>Widescreen</PresentationFormat>
  <Paragraphs>23</Paragraphs>
  <Slides>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Georgia</vt:lpstr>
      <vt:lpstr>Gill Sans MT</vt:lpstr>
      <vt:lpstr>Parcel</vt:lpstr>
      <vt:lpstr>PowerPoint Presentation</vt:lpstr>
      <vt:lpstr>TraffyFondue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Thanat Payatsuporn</dc:creator>
  <cp:lastModifiedBy>Thanat Payatsuporn</cp:lastModifiedBy>
  <cp:revision>4</cp:revision>
  <dcterms:created xsi:type="dcterms:W3CDTF">2022-12-08T14:29:35Z</dcterms:created>
  <dcterms:modified xsi:type="dcterms:W3CDTF">2022-12-11T11:17:09Z</dcterms:modified>
</cp:coreProperties>
</file>